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4" r:id="rId3"/>
    <p:sldId id="265" r:id="rId4"/>
    <p:sldId id="276" r:id="rId5"/>
    <p:sldId id="275" r:id="rId6"/>
    <p:sldId id="272" r:id="rId7"/>
    <p:sldId id="267" r:id="rId8"/>
    <p:sldId id="268" r:id="rId9"/>
    <p:sldId id="282" r:id="rId10"/>
    <p:sldId id="281" r:id="rId11"/>
    <p:sldId id="283" r:id="rId12"/>
    <p:sldId id="277" r:id="rId13"/>
    <p:sldId id="278" r:id="rId14"/>
    <p:sldId id="284" r:id="rId15"/>
    <p:sldId id="285" r:id="rId16"/>
    <p:sldId id="287" r:id="rId17"/>
    <p:sldId id="279" r:id="rId18"/>
    <p:sldId id="280" r:id="rId19"/>
    <p:sldId id="269" r:id="rId20"/>
    <p:sldId id="288" r:id="rId21"/>
    <p:sldId id="289" r:id="rId22"/>
    <p:sldId id="28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0DD1C7-6CD5-4291-823A-32A1775F7637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B7949D-19BC-4E54-8B08-D54EDD2B3C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845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F462-6381-47A2-8D20-B26A9CEB7644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024C1-3A6F-463A-828A-EA15C3D1D9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92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CA14-871F-4D53-A36E-7CEE8EDB7C27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0B67-0B28-49BA-9CF7-2713762C8AA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33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D3D79-15C8-4C5F-A2D7-4C5EDC415904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00A86-343E-4F06-9FF2-599DE15099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74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FFDF12-7A11-4DFD-A1A5-61478631C280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31CC09-64AA-492E-AF96-EB54168021B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50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B2C6A-26AE-4814-9B80-F047CC86DC63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1C70A-49C4-42DA-9FC8-B04BE4A66C4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189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77D4-143A-449C-BDD3-04D97DB58726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AF88-E29A-4FE1-AE95-9307446CEC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977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236E-3B8E-429D-9000-3F362CCBC874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76EA-552C-47E6-ABAD-529AA4AF530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1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EBD32E-F39F-478F-ADE0-AF9D11981D58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084EBA-F55A-47EE-A44A-4221B6F3191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25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C4F6-8FD0-44FF-9777-2ECD3D1C046E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951A-34F1-4355-B926-0CE4D8C1BC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4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77D2FD-365B-40D2-8706-20736C5ADDF6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406187-BBDC-4D26-A799-8904907AE6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395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A89861-5F58-423C-877B-071D7B400F32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C966EC-4D62-45CB-837D-EA0DEDFEDC0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288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FD65CE-55D6-4DF7-8CE0-AB8B39591F75}" type="datetimeFigureOut">
              <a:rPr lang="en-CA"/>
              <a:pPr>
                <a:defRPr/>
              </a:pPr>
              <a:t>05/03/2012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488FC-A921-4BF4-98A1-9DB31C89CB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29" r:id="rId4"/>
    <p:sldLayoutId id="2147483730" r:id="rId5"/>
    <p:sldLayoutId id="2147483737" r:id="rId6"/>
    <p:sldLayoutId id="2147483731" r:id="rId7"/>
    <p:sldLayoutId id="2147483738" r:id="rId8"/>
    <p:sldLayoutId id="2147483739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/>
              <a:t>An Introduction to Group Theory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CA" dirty="0" smtClean="0"/>
              <a:t>HWW Math Club Meeting (March 5, 2012)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CA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CA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CA" dirty="0" smtClean="0"/>
              <a:t>Presentation by Julian Salazar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Inverses are UNIQUE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/>
                  <a:t>Theorem: For every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there is a unique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 eaLnBrk="1" hangingPunct="1">
                  <a:buNone/>
                </a:pPr>
                <a:endParaRPr lang="en-US" dirty="0" smtClean="0"/>
              </a:p>
              <a:p>
                <a:pPr marL="0" indent="0" eaLnBrk="1" hangingPunct="1">
                  <a:buNone/>
                </a:pPr>
                <a:r>
                  <a:rPr lang="en-US" dirty="0" smtClean="0"/>
                  <a:t>Proof: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are both inverses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eaLnBrk="1" hangingPunct="1">
                  <a:buNone/>
                </a:pPr>
                <a:endParaRPr lang="en-US" dirty="0" smtClean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𝑒𝑦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 smtClean="0"/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r>
                  <a:rPr lang="en-US" dirty="0" smtClean="0"/>
                  <a:t>Ex: In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dirty="0"/>
                  <a:t>,+)</a:t>
                </a:r>
                <a:r>
                  <a:rPr lang="en-US" dirty="0" smtClean="0"/>
                  <a:t>, each integer has a </a:t>
                </a:r>
                <a:r>
                  <a:rPr lang="en-US" u="sng" dirty="0" smtClean="0"/>
                  <a:t>unique inverse</a:t>
                </a:r>
                <a:r>
                  <a:rPr lang="en-US" dirty="0" smtClean="0"/>
                  <a:t>, its negative.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CA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=−3</m:t>
                    </m:r>
                  </m:oMath>
                </a14:m>
                <a:r>
                  <a:rPr lang="en-CA" dirty="0" smtClean="0"/>
                  <a:t>.</a:t>
                </a:r>
                <a:endParaRPr lang="en-CA" dirty="0"/>
              </a:p>
              <a:p>
                <a:pPr marL="0" indent="0" eaLnBrk="1" hangingPunct="1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2"/>
                <a:stretch>
                  <a:fillRect l="-1243" t="-10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3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Composition (A note on notation)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/>
                  <a:t>Composition is a binary operator.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r>
                  <a:rPr lang="en-US" b="0" dirty="0" smtClean="0"/>
                  <a:t>Take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CA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CA" dirty="0" smtClean="0"/>
                  <a:t>.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r>
                  <a:rPr lang="en-US" dirty="0" smtClean="0"/>
                  <a:t>We compose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CA" dirty="0" smtClean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𝑓𝑔</m:t>
                    </m:r>
                    <m:r>
                      <a:rPr lang="en-US" b="0" i="0" smtClean="0">
                        <a:latin typeface="Cambria Math"/>
                      </a:rPr>
                      <m:t>. </m:t>
                    </m:r>
                  </m:oMath>
                </a14:m>
                <a:endParaRPr lang="en-CA" dirty="0" smtClean="0"/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 smtClean="0"/>
                  <a:t>, so we evaluate from right to left.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𝑓𝑔</m:t>
                    </m:r>
                  </m:oMath>
                </a14:m>
                <a:r>
                  <a:rPr lang="en-CA" dirty="0" smtClean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CA" dirty="0" smtClean="0"/>
                  <a:t> first,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CA" dirty="0" smtClean="0"/>
                  <a:t>.</a:t>
                </a:r>
              </a:p>
              <a:p>
                <a:pPr marL="0" indent="0" eaLnBrk="1" hangingPunct="1">
                  <a:buNone/>
                </a:pPr>
                <a:endParaRPr lang="en-CA" dirty="0"/>
              </a:p>
              <a:p>
                <a:pPr marL="0" indent="0" eaLnBrk="1" hangingPunct="1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2"/>
                <a:stretch>
                  <a:fillRect l="-1243" t="-10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2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Let’s “Group” our Symmetries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CA" dirty="0" smtClean="0"/>
                  <a:t> be doing nothing (identity)</a:t>
                </a:r>
              </a:p>
              <a:p>
                <a:pPr eaLnBrk="1" hangingPunct="1"/>
                <a:r>
                  <a:rPr lang="en-US" dirty="0" smtClean="0"/>
                  <a:t>Let the binary operation be composition</a:t>
                </a:r>
                <a:endParaRPr lang="en-CA" dirty="0" smtClean="0"/>
              </a:p>
              <a:p>
                <a:pPr eaLnBrk="1" hangingPunct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CA" dirty="0" smtClean="0"/>
                  <a:t> be rotation 1/12</a:t>
                </a:r>
                <a:r>
                  <a:rPr lang="en-CA" baseline="30000" dirty="0" smtClean="0"/>
                  <a:t>th</a:t>
                </a:r>
                <a:r>
                  <a:rPr lang="en-CA" dirty="0" smtClean="0"/>
                  <a:t> clockwise</a:t>
                </a:r>
              </a:p>
              <a:p>
                <a:pPr eaLnBrk="1" hangingPunct="1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 smtClean="0"/>
                  <a:t> means…</a:t>
                </a:r>
              </a:p>
              <a:p>
                <a:pPr eaLnBrk="1" hangingPunct="1"/>
                <a:r>
                  <a:rPr lang="en-CA" dirty="0" smtClean="0"/>
                  <a:t>rotating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1/6</m:t>
                    </m:r>
                  </m:oMath>
                </a14:m>
                <a:r>
                  <a:rPr lang="en-CA" baseline="30000" dirty="0" err="1" smtClean="0"/>
                  <a:t>th</a:t>
                </a:r>
                <a:r>
                  <a:rPr lang="en-CA" dirty="0" smtClean="0"/>
                  <a:t> of the way clockwise!</a:t>
                </a:r>
              </a:p>
              <a:p>
                <a:pPr eaLnBrk="1" hangingPunct="1"/>
                <a:endParaRPr lang="en-CA" dirty="0" smtClean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2"/>
                <a:stretch>
                  <a:fillRect l="-389" t="-10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www.imsrv.com/discus/messages/12/1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323706" cy="2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msrv.com/discus/messages/12/1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323706" cy="2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Let’s “Group” our Symmetries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1" eaLnBrk="1" hangingPunct="1"/>
                <a:r>
                  <a:rPr lang="en-US" dirty="0" smtClean="0"/>
                  <a:t>Closed: No matter how many times you rotate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, you’ll end up at another rotation</a:t>
                </a:r>
              </a:p>
              <a:p>
                <a:pPr lvl="1" eaLnBrk="1" hangingPunct="1"/>
                <a:r>
                  <a:rPr lang="en-US" dirty="0" smtClean="0"/>
                  <a:t>Associative: Doesn’t matter how you group the rotations</a:t>
                </a:r>
              </a:p>
              <a:p>
                <a:pPr lvl="1" eaLnBrk="1" hangingPunct="1"/>
                <a:r>
                  <a:rPr lang="en-US" dirty="0" smtClean="0"/>
                  <a:t>Identity: You can do nothing</a:t>
                </a:r>
              </a:p>
              <a:p>
                <a:pPr lvl="1" eaLnBrk="1" hangingPunct="1"/>
                <a:r>
                  <a:rPr lang="en-US" dirty="0" smtClean="0"/>
                  <a:t>Inverse: If you rotate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you must rotate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12−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to return to the original state</a:t>
                </a:r>
                <a:endParaRPr lang="en-US" dirty="0"/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3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5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msrv.com/discus/messages/12/1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323706" cy="2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Let’s “Group” our Symmetries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𝐺</m:t>
                    </m:r>
                    <m:r>
                      <a:rPr lang="en-US" i="1" smtClean="0">
                        <a:latin typeface="Cambria Math"/>
                      </a:rPr>
                      <m:t>={</m:t>
                    </m:r>
                    <m:r>
                      <a:rPr lang="en-US" i="1" smtClean="0">
                        <a:latin typeface="Cambria Math"/>
                      </a:rPr>
                      <m:t>𝑒</m:t>
                    </m:r>
                    <m:r>
                      <a:rPr lang="en-US" i="1" smtClean="0">
                        <a:latin typeface="Cambria Math"/>
                      </a:rPr>
                      <m:t>,</m:t>
                    </m:r>
                    <m:r>
                      <a:rPr lang="en-US" i="1" smtClean="0">
                        <a:latin typeface="Cambria Math"/>
                      </a:rPr>
                      <m:t>𝑟</m:t>
                    </m:r>
                    <m:r>
                      <a:rPr lang="en-US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1" eaLnBrk="1" hangingPunct="1"/>
                <a:r>
                  <a:rPr lang="en-US" dirty="0" smtClean="0"/>
                  <a:t>What is rotating counter-clockwise then?</a:t>
                </a:r>
              </a:p>
              <a:p>
                <a:pPr lvl="1" eaLnBrk="1" hangingPunct="1"/>
                <a:r>
                  <a:rPr lang="en-US" b="0" dirty="0" smtClean="0"/>
                  <a:t>It’s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(the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lvl="1" eaLnBrk="1" hangingPunct="1"/>
                <a:r>
                  <a:rPr lang="en-US" dirty="0"/>
                  <a:t>B</a:t>
                </a:r>
                <a:r>
                  <a:rPr lang="en-US" dirty="0" smtClean="0"/>
                  <a:t>ut wait!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  <a:endParaRPr lang="en-US" b="0" i="1" dirty="0" smtClean="0">
                  <a:latin typeface="Cambria Math"/>
                </a:endParaRPr>
              </a:p>
              <a:p>
                <a:pPr lvl="1" eaLnBrk="1" hangingPunct="1"/>
                <a:r>
                  <a:rPr lang="en-US" b="0" dirty="0" smtClean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. In plain words, </a:t>
                </a:r>
                <a:r>
                  <a:rPr lang="en-US" dirty="0"/>
                  <a:t>r</a:t>
                </a:r>
                <a:r>
                  <a:rPr lang="en-US" dirty="0" smtClean="0"/>
                  <a:t>otating 1/12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twelve times gets you back to where you started =O</a:t>
                </a:r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3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4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msrv.com/discus/messages/12/1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323706" cy="2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Let’s “Group” our Symmetries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𝐺</m:t>
                    </m:r>
                    <m:r>
                      <a:rPr lang="en-US" i="1" smtClean="0">
                        <a:latin typeface="Cambria Math"/>
                      </a:rPr>
                      <m:t>={</m:t>
                    </m:r>
                    <m:r>
                      <a:rPr lang="en-US" i="1" smtClean="0">
                        <a:latin typeface="Cambria Math"/>
                      </a:rPr>
                      <m:t>𝑒</m:t>
                    </m:r>
                    <m:r>
                      <a:rPr lang="en-US" i="1" smtClean="0">
                        <a:latin typeface="Cambria Math"/>
                      </a:rPr>
                      <m:t>,</m:t>
                    </m:r>
                    <m:r>
                      <a:rPr lang="en-US" i="1" smtClean="0">
                        <a:latin typeface="Cambria Math"/>
                      </a:rPr>
                      <m:t>𝑟</m:t>
                    </m:r>
                    <m:r>
                      <a:rPr lang="en-US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1" eaLnBrk="1" hangingPunct="1"/>
                <a:r>
                  <a:rPr lang="en-US" dirty="0" smtClean="0"/>
                  <a:t>But inverses aren’t unique!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, right?</a:t>
                </a:r>
              </a:p>
              <a:p>
                <a:pPr lvl="1" eaLnBrk="1" hangingPunct="1"/>
                <a:r>
                  <a:rPr lang="en-US" dirty="0" smtClean="0"/>
                  <a:t>Yeah, but the net effect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dirty="0" smtClean="0"/>
                  <a:t> is the same as that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lvl="1" eaLnBrk="1" hangingPunct="1"/>
                <a:r>
                  <a:rPr lang="en-US" dirty="0" smtClean="0"/>
                  <a:t>So in our set, we only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lvl="1" eaLnBrk="1" hangingPunct="1"/>
                <a:r>
                  <a:rPr lang="en-US" dirty="0" smtClean="0"/>
                  <a:t>We only count “unique” elements for our group.</a:t>
                </a:r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3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Let’s “Group” our Symmetries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CA" dirty="0" smtClean="0"/>
                  <a:t> be doing nothing (identity)</a:t>
                </a:r>
              </a:p>
              <a:p>
                <a:pPr eaLnBrk="1" hangingPunct="1"/>
                <a:r>
                  <a:rPr lang="en-US" dirty="0" smtClean="0"/>
                  <a:t>Let the binary operation be composition</a:t>
                </a:r>
                <a:endParaRPr lang="en-CA" dirty="0" smtClean="0"/>
              </a:p>
              <a:p>
                <a:pPr eaLnBrk="1" hangingPunct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CA" dirty="0" smtClean="0"/>
                  <a:t> be rotating the sign 1/8</a:t>
                </a:r>
                <a:r>
                  <a:rPr lang="en-CA" baseline="30000" dirty="0" smtClean="0"/>
                  <a:t>th</a:t>
                </a:r>
                <a:r>
                  <a:rPr lang="en-CA" dirty="0" smtClean="0"/>
                  <a:t> clockwise</a:t>
                </a:r>
              </a:p>
              <a:p>
                <a:pPr eaLnBrk="1" hangingPunct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dirty="0" smtClean="0"/>
                  <a:t>be flipping the sign over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,…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2"/>
                <a:stretch>
                  <a:fillRect l="-389" t="-10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Dihedral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31775"/>
            <a:ext cx="52387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5" y="4476357"/>
            <a:ext cx="1544931" cy="15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24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Let’s “Group” our Symmetries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,…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𝑟𝑠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1" eaLnBrk="1" hangingPunct="1"/>
                <a:r>
                  <a:rPr lang="en-US" dirty="0"/>
                  <a:t>Closed: No matter </a:t>
                </a:r>
                <a:r>
                  <a:rPr lang="en-US" dirty="0" smtClean="0"/>
                  <a:t>which rotations you do, </a:t>
                </a:r>
                <a:r>
                  <a:rPr lang="en-US" dirty="0"/>
                  <a:t>you’ll end up at </a:t>
                </a:r>
                <a:r>
                  <a:rPr lang="en-US" dirty="0" smtClean="0"/>
                  <a:t>one of the 16 rotations</a:t>
                </a:r>
                <a:endParaRPr lang="en-US" dirty="0"/>
              </a:p>
              <a:p>
                <a:pPr lvl="1" eaLnBrk="1" hangingPunct="1"/>
                <a:r>
                  <a:rPr lang="en-US" dirty="0"/>
                  <a:t>Associative: Doesn’t matter how you group the rotations</a:t>
                </a:r>
              </a:p>
              <a:p>
                <a:pPr lvl="1" eaLnBrk="1" hangingPunct="1"/>
                <a:r>
                  <a:rPr lang="en-US" dirty="0"/>
                  <a:t>Identity: You can do nothing</a:t>
                </a:r>
              </a:p>
              <a:p>
                <a:pPr lvl="1" eaLnBrk="1" hangingPunct="1"/>
                <a:r>
                  <a:rPr lang="en-US" dirty="0"/>
                  <a:t>Inverse: </a:t>
                </a:r>
                <a:r>
                  <a:rPr lang="en-US" dirty="0" smtClean="0"/>
                  <a:t>You can always keep rotating to get back to where you started</a:t>
                </a:r>
                <a:endParaRPr lang="en-US" dirty="0"/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2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Dihedral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31775"/>
            <a:ext cx="52387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5" y="4476357"/>
            <a:ext cx="1544931" cy="15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Let’s “Group” our Symmetries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𝐺</m:t>
                    </m:r>
                    <m:r>
                      <a:rPr lang="en-US" i="1" smtClean="0">
                        <a:latin typeface="Cambria Math"/>
                      </a:rPr>
                      <m:t>={</m:t>
                    </m:r>
                    <m:r>
                      <a:rPr lang="en-US" i="1" smtClean="0">
                        <a:latin typeface="Cambria Math"/>
                      </a:rPr>
                      <m:t>𝑒</m:t>
                    </m:r>
                    <m:r>
                      <a:rPr lang="en-US" i="1" smtClean="0">
                        <a:latin typeface="Cambria Math"/>
                      </a:rPr>
                      <m:t>,</m:t>
                    </m:r>
                    <m:r>
                      <a:rPr lang="en-US" i="1" smtClean="0">
                        <a:latin typeface="Cambria Math"/>
                      </a:rPr>
                      <m:t>𝑟</m:t>
                    </m:r>
                    <m:r>
                      <a:rPr lang="en-US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,…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𝑟𝑠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 eaLnBrk="1" hangingPunct="1"/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lvl="1" eaLnBrk="1" hangingPunct="1"/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pPr lvl="1" eaLnBrk="1" hangingPunct="1"/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lvl="1" eaLnBrk="1" hangingPunct="1"/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lvl="1" eaLnBrk="1" hangingPunct="1"/>
                <a:r>
                  <a:rPr lang="en-US" dirty="0" smtClean="0"/>
                  <a:t>We’re not multiplying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not necessarily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𝑏𝑎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2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hedral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31775"/>
            <a:ext cx="52387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S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5" y="4476357"/>
            <a:ext cx="1544931" cy="15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Categorizing Groups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b="1" dirty="0" smtClean="0"/>
                  <a:t>Cyclic groups</a:t>
                </a:r>
                <a:r>
                  <a:rPr lang="en-CA" dirty="0" smtClean="0"/>
                  <a:t>: Symmetries of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-sided pyramid. 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/>
                  <a:t>Note: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dirty="0" smtClean="0"/>
                  <a:t>,+) is an </a:t>
                </a:r>
                <a:r>
                  <a:rPr lang="en-US" i="1" dirty="0" smtClean="0"/>
                  <a:t>infinite</a:t>
                </a:r>
                <a:r>
                  <a:rPr lang="en-US" dirty="0" smtClean="0"/>
                  <a:t> cyclic group.</a:t>
                </a:r>
                <a:endParaRPr lang="en-CA" dirty="0" smtClean="0"/>
              </a:p>
              <a:p>
                <a:pPr marL="0" indent="0" eaLnBrk="1" hangingPunct="1">
                  <a:buNone/>
                </a:pPr>
                <a:r>
                  <a:rPr lang="en-CA" b="1" dirty="0" smtClean="0"/>
                  <a:t>Dihedral groups: </a:t>
                </a:r>
                <a:r>
                  <a:rPr lang="en-CA" dirty="0" smtClean="0"/>
                  <a:t>Symmetries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CA" dirty="0" smtClean="0"/>
                  <a:t>-sided plate.</a:t>
                </a:r>
              </a:p>
              <a:p>
                <a:pPr marL="0" indent="0" eaLnBrk="1" hangingPunct="1">
                  <a:buNone/>
                </a:pPr>
                <a:endParaRPr lang="en-US" dirty="0" smtClean="0"/>
              </a:p>
              <a:p>
                <a:pPr marL="0" indent="0" eaLnBrk="1" hangingPunct="1">
                  <a:buNone/>
                </a:pPr>
                <a:r>
                  <a:rPr lang="en-US" b="1" dirty="0" smtClean="0"/>
                  <a:t>Other:</a:t>
                </a:r>
                <a:endParaRPr lang="en-US" b="1" dirty="0"/>
              </a:p>
              <a:p>
                <a:pPr marL="0" indent="0" eaLnBrk="1" hangingPunct="1">
                  <a:buNone/>
                </a:pPr>
                <a:r>
                  <a:rPr lang="en-US" b="1" dirty="0" smtClean="0"/>
                  <a:t>Permutation groups: </a:t>
                </a:r>
                <a:r>
                  <a:rPr lang="en-US" dirty="0" smtClean="0"/>
                  <a:t>The permutations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CA" dirty="0" smtClean="0"/>
                  <a:t> elements form a group.</a:t>
                </a:r>
              </a:p>
              <a:p>
                <a:pPr marL="0" indent="0" eaLnBrk="1" hangingPunct="1">
                  <a:buNone/>
                </a:pPr>
                <a:endParaRPr lang="en-CA" dirty="0" smtClean="0"/>
              </a:p>
              <a:p>
                <a:pPr marL="0" indent="0" eaLnBrk="1" hangingPunct="1">
                  <a:buNone/>
                </a:pPr>
                <a:r>
                  <a:rPr lang="en-US" b="1" dirty="0" smtClean="0"/>
                  <a:t>Lie groups, quaternions, Klein group, Lorentz group, Conway groups, etc.</a:t>
                </a:r>
                <a:endParaRPr lang="en-CA" b="1" dirty="0" smtClean="0"/>
              </a:p>
              <a:p>
                <a:pPr eaLnBrk="1" hangingPunct="1"/>
                <a:endParaRPr lang="en-CA" dirty="0" smtClean="0"/>
              </a:p>
              <a:p>
                <a:pPr eaLnBrk="1" hangingPunct="1"/>
                <a:endParaRPr lang="en-CA" dirty="0" smtClean="0"/>
              </a:p>
              <a:p>
                <a:pPr eaLnBrk="1" hangingPunct="1"/>
                <a:endParaRPr lang="en-CA" dirty="0" smtClean="0"/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2"/>
                <a:stretch>
                  <a:fillRect l="-1243" t="-10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0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Symmetry</a:t>
            </a:r>
            <a:endParaRPr lang="en-CA" dirty="0"/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2"/>
          </p:nvPr>
        </p:nvSpPr>
        <p:spPr>
          <a:xfrm>
            <a:off x="395288" y="1628775"/>
            <a:ext cx="784860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dirty="0" smtClean="0"/>
              <a:t>How many rotational symmetries?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pic>
        <p:nvPicPr>
          <p:cNvPr id="1026" name="Picture 2" descr="http://www.imsrv.com/discus/messages/12/1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70069"/>
            <a:ext cx="26765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hedral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52387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8/83/Tetrahedron.jpg/150px-Tetrahedr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7597"/>
            <a:ext cx="14287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1.gstatic.com/images?q=tbn:ANd9GcSK4tUqRrobIHOAIjkZGp3yvZFTz9n73ELhLBves5z2V84fpJDxz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8" y="4437112"/>
            <a:ext cx="16764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53" y="2316117"/>
            <a:ext cx="1544931" cy="15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Isomorphism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/>
                  <a:t>Consider a triangular plate under rotation.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/>
                  <a:t>Consider the ways you can permute 3 elements.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/>
                  <a:t>Consider the symmetries of an ammonia molecule.</a:t>
                </a:r>
              </a:p>
              <a:p>
                <a:pPr marL="0" indent="0" eaLnBrk="1" hangingPunct="1">
                  <a:buNone/>
                </a:pPr>
                <a:endParaRPr lang="en-US" dirty="0" smtClean="0"/>
              </a:p>
              <a:p>
                <a:pPr marL="0" indent="0" eaLnBrk="1" hangingPunct="1">
                  <a:buNone/>
                </a:pPr>
                <a:r>
                  <a:rPr lang="en-US" dirty="0" smtClean="0"/>
                  <a:t>They are ALL the same group, namely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{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𝑟𝑠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r>
                  <a:rPr lang="en-US" dirty="0" smtClean="0"/>
                  <a:t>Thus the three are isomorphic.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/>
                  <a:t>They fundamentally have the same symmetry.</a:t>
                </a:r>
                <a:endParaRPr lang="en-US" dirty="0"/>
              </a:p>
              <a:p>
                <a:pPr marL="0" indent="0" eaLnBrk="1" hangingPunct="1">
                  <a:buNone/>
                </a:pPr>
                <a:endParaRPr lang="en-CA" dirty="0" smtClean="0"/>
              </a:p>
              <a:p>
                <a:pPr eaLnBrk="1" hangingPunct="1"/>
                <a:endParaRPr lang="en-CA" dirty="0" smtClean="0"/>
              </a:p>
              <a:p>
                <a:pPr eaLnBrk="1" hangingPunct="1"/>
                <a:endParaRPr lang="en-CA" dirty="0" smtClean="0"/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2"/>
                <a:stretch>
                  <a:fillRect l="-1243" t="-10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3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Groups are NOT arbitrary!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/>
                  <a:t>Order: # of elements in a group</a:t>
                </a:r>
              </a:p>
              <a:p>
                <a:pPr marL="0" indent="0" eaLnBrk="1" hangingPunct="1">
                  <a:buNone/>
                </a:pPr>
                <a:endParaRPr lang="en-US" dirty="0" smtClean="0"/>
              </a:p>
              <a:p>
                <a:pPr marL="0" indent="0" eaLnBrk="1" hangingPunct="1">
                  <a:buNone/>
                </a:pPr>
                <a:r>
                  <a:rPr lang="en-US" dirty="0" smtClean="0"/>
                  <a:t>There are only 2 groups with order 4: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{</m:t>
                    </m:r>
                    <m:r>
                      <a:rPr lang="en-US" b="0" i="1" dirty="0" smtClean="0">
                        <a:latin typeface="Cambria Math"/>
                      </a:rPr>
                      <m:t>𝑒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𝑟𝑠</m:t>
                    </m:r>
                    <m: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 eaLnBrk="1" hangingPunct="1">
                  <a:buNone/>
                </a:pPr>
                <a:endParaRPr lang="en-US" dirty="0" smtClean="0"/>
              </a:p>
              <a:p>
                <a:pPr marL="0" indent="0" eaLnBrk="1" hangingPunct="1">
                  <a:buNone/>
                </a:pPr>
                <a:r>
                  <a:rPr lang="en-US" dirty="0" smtClean="0"/>
                  <a:t>There are only 2 groups with order 6: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,  {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 eaLnBrk="1" hangingPunct="1">
                  <a:buNone/>
                </a:pPr>
                <a:endParaRPr lang="en-US" dirty="0" smtClean="0"/>
              </a:p>
              <a:p>
                <a:pPr marL="0" indent="0" eaLnBrk="1" hangingPunct="1">
                  <a:buNone/>
                </a:pPr>
                <a:r>
                  <a:rPr lang="en-US" dirty="0" smtClean="0"/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ut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there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only</m:t>
                    </m:r>
                  </m:oMath>
                </a14:m>
                <a:r>
                  <a:rPr lang="en-US" b="0" i="0" dirty="0" smtClean="0">
                    <a:latin typeface="Cambria Math"/>
                  </a:rPr>
                  <a:t> 1 group with order 5!?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dirty="0" smtClean="0"/>
              </a:p>
              <a:p>
                <a:pPr eaLnBrk="1" hangingPunct="1"/>
                <a:endParaRPr lang="en-CA" dirty="0" smtClean="0"/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2"/>
                <a:stretch>
                  <a:fillRect l="-1243" t="-10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6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Using Groups</a:t>
            </a:r>
            <a:endParaRPr lang="en-CA" dirty="0"/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2"/>
          </p:nvPr>
        </p:nvSpPr>
        <p:spPr>
          <a:xfrm>
            <a:off x="395288" y="1628775"/>
            <a:ext cx="784860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With groups you can:</a:t>
            </a:r>
          </a:p>
          <a:p>
            <a:pPr eaLnBrk="1" hangingPunct="1"/>
            <a:r>
              <a:rPr lang="en-US" dirty="0" smtClean="0"/>
              <a:t>&gt;&gt;Measure symmetry&lt;&lt;</a:t>
            </a:r>
          </a:p>
          <a:p>
            <a:pPr eaLnBrk="1" hangingPunct="1"/>
            <a:r>
              <a:rPr lang="en-US" dirty="0" smtClean="0"/>
              <a:t>Express the Standard Model of Physics</a:t>
            </a:r>
            <a:endParaRPr lang="en-CA" dirty="0" smtClean="0"/>
          </a:p>
          <a:p>
            <a:pPr eaLnBrk="1" hangingPunct="1"/>
            <a:r>
              <a:rPr lang="en-US" dirty="0" smtClean="0"/>
              <a:t>Analyze molecular orbitals</a:t>
            </a:r>
          </a:p>
          <a:p>
            <a:pPr eaLnBrk="1" hangingPunct="1"/>
            <a:r>
              <a:rPr lang="en-US" dirty="0" smtClean="0"/>
              <a:t>Implement public-key cryptography</a:t>
            </a:r>
          </a:p>
          <a:p>
            <a:pPr eaLnBrk="1" hangingPunct="1"/>
            <a:r>
              <a:rPr lang="en-US" dirty="0" smtClean="0"/>
              <a:t>Formalize musical set theory</a:t>
            </a:r>
          </a:p>
          <a:p>
            <a:pPr eaLnBrk="1" hangingPunct="1"/>
            <a:r>
              <a:rPr lang="en-US" dirty="0" smtClean="0"/>
              <a:t>Do advanced image processing</a:t>
            </a:r>
          </a:p>
          <a:p>
            <a:pPr eaLnBrk="1" hangingPunct="1"/>
            <a:r>
              <a:rPr lang="en-US" dirty="0" smtClean="0"/>
              <a:t>Prove number theory results (like Fermat’s Little Theorem)</a:t>
            </a:r>
            <a:endParaRPr lang="en-CA" dirty="0"/>
          </a:p>
          <a:p>
            <a:pPr eaLnBrk="1" hangingPunct="1"/>
            <a:r>
              <a:rPr lang="en-US" dirty="0" smtClean="0"/>
              <a:t>Study manifolds and differential equations</a:t>
            </a:r>
          </a:p>
          <a:p>
            <a:pPr eaLnBrk="1" hangingPunct="1"/>
            <a:r>
              <a:rPr lang="en-US" dirty="0" smtClean="0"/>
              <a:t>And more!</a:t>
            </a:r>
            <a:endParaRPr lang="en-CA" dirty="0" smtClean="0"/>
          </a:p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403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Symmetry</a:t>
            </a:r>
            <a:endParaRPr lang="en-CA" dirty="0"/>
          </a:p>
        </p:txBody>
      </p:sp>
      <p:pic>
        <p:nvPicPr>
          <p:cNvPr id="2050" name="Picture 2" descr="File:Tetrahedral group 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4200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Symmetry</a:t>
            </a:r>
            <a:endParaRPr lang="en-CA" dirty="0"/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2"/>
          </p:nvPr>
        </p:nvSpPr>
        <p:spPr>
          <a:xfrm>
            <a:off x="395288" y="1628775"/>
            <a:ext cx="7848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So the 6-pointed snowflake, 12-sided pyramid, and the regular tetrahedron all have the same number of </a:t>
            </a:r>
            <a:r>
              <a:rPr lang="en-US" smtClean="0"/>
              <a:t>rotational </a:t>
            </a:r>
            <a:r>
              <a:rPr lang="en-US" smtClean="0"/>
              <a:t>symmetries…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But clearly the “nature” of their symmetries are different!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How do we describe this?</a:t>
            </a:r>
            <a:endParaRPr lang="en-CA" dirty="0" smtClean="0"/>
          </a:p>
          <a:p>
            <a:pPr marL="0" indent="0" eaLnBrk="1" hangingPunct="1">
              <a:buNone/>
            </a:pPr>
            <a:endParaRPr lang="en-CA" dirty="0" smtClean="0"/>
          </a:p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511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Symmetry</a:t>
            </a:r>
            <a:endParaRPr lang="en-CA" dirty="0"/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2"/>
          </p:nvPr>
        </p:nvSpPr>
        <p:spPr>
          <a:xfrm>
            <a:off x="395288" y="1628775"/>
            <a:ext cx="7848600" cy="45720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CA" dirty="0" smtClean="0"/>
          </a:p>
          <a:p>
            <a:pPr marL="0" indent="0" algn="ctr" eaLnBrk="1" hangingPunct="1">
              <a:buNone/>
            </a:pPr>
            <a:endParaRPr lang="en-CA" dirty="0"/>
          </a:p>
          <a:p>
            <a:pPr marL="0" indent="0" algn="ctr" eaLnBrk="1" hangingPunct="1">
              <a:buNone/>
            </a:pPr>
            <a:r>
              <a:rPr lang="en-US" dirty="0" smtClean="0"/>
              <a:t>Numbers measure size.</a:t>
            </a:r>
            <a:endParaRPr lang="en-CA" dirty="0" smtClean="0"/>
          </a:p>
          <a:p>
            <a:pPr marL="0" indent="0" algn="ctr" eaLnBrk="1" hangingPunct="1">
              <a:buNone/>
            </a:pPr>
            <a:endParaRPr lang="en-US" dirty="0" smtClean="0"/>
          </a:p>
          <a:p>
            <a:pPr marL="0" indent="0" algn="ctr" eaLnBrk="1" hangingPunct="1">
              <a:buNone/>
            </a:pPr>
            <a:endParaRPr lang="en-CA" dirty="0"/>
          </a:p>
          <a:p>
            <a:pPr marL="0" indent="0" algn="ctr" eaLnBrk="1" hangingPunct="1">
              <a:buNone/>
            </a:pPr>
            <a:r>
              <a:rPr lang="en-CA" dirty="0" smtClean="0"/>
              <a:t>Groups measure symmetry.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436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Terminology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eaLnBrk="1" hangingPunct="1"/>
                <a:r>
                  <a:rPr lang="en-US" i="0" dirty="0" smtClean="0">
                    <a:latin typeface="+mj-lt"/>
                  </a:rPr>
                  <a:t>Set: A collection of items. Ex: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eaLnBrk="1" hangingPunct="1"/>
                <a:endParaRPr lang="en-US" dirty="0" smtClean="0"/>
              </a:p>
              <a:p>
                <a:pPr eaLnBrk="1" hangingPunct="1"/>
                <a:r>
                  <a:rPr lang="en-US" dirty="0" smtClean="0"/>
                  <a:t>Element: An item in a set. Ex: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endParaRPr lang="en-US" dirty="0"/>
              </a:p>
              <a:p>
                <a:pPr eaLnBrk="1" hangingPunct="1"/>
                <a:endParaRPr lang="en-US" dirty="0"/>
              </a:p>
              <a:p>
                <a:pPr eaLnBrk="1" hangingPunct="1"/>
                <a:r>
                  <a:rPr lang="en-US" dirty="0" smtClean="0">
                    <a:solidFill>
                      <a:schemeClr val="tx1"/>
                    </a:solidFill>
                  </a:rPr>
                  <a:t>Binary operator: An operation that takes two things and produces one result. Ex: +, ×</a:t>
                </a:r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2"/>
                <a:stretch>
                  <a:fillRect l="-389" t="-1067" r="-15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9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Formal Definition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/>
                  <a:t>A </a:t>
                </a:r>
                <a:r>
                  <a:rPr lang="en-US" b="1" dirty="0" smtClean="0"/>
                  <a:t>group </a:t>
                </a:r>
                <a:r>
                  <a:rPr lang="en-US" dirty="0" smtClean="0"/>
                  <a:t>is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with a binary operation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dirty="0" smtClean="0"/>
                  <a:t>. We can notate 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𝐺</m:t>
                    </m:r>
                    <m:r>
                      <a:rPr lang="en-US" b="0" i="1" dirty="0" smtClean="0">
                        <a:latin typeface="Cambria Math"/>
                      </a:rPr>
                      <m:t>,∗)</m:t>
                    </m:r>
                  </m:oMath>
                </a14:m>
                <a:r>
                  <a:rPr lang="en-US" i="0" dirty="0" smtClean="0">
                    <a:latin typeface="+mj-lt"/>
                  </a:rPr>
                  <a:t> </a:t>
                </a:r>
                <a:r>
                  <a:rPr lang="en-US" dirty="0" smtClean="0"/>
                  <a:t>or simply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. We can omit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dirty="0" smtClean="0"/>
                  <a:t> symbol.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r>
                  <a:rPr lang="en-US" dirty="0" smtClean="0"/>
                  <a:t>It must satisfy these properties (axioms):</a:t>
                </a:r>
                <a:endParaRPr lang="en-US" dirty="0"/>
              </a:p>
              <a:p>
                <a:pPr eaLnBrk="1" hangingPunct="1"/>
                <a:r>
                  <a:rPr lang="en-US" dirty="0" smtClean="0"/>
                  <a:t>Closed: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are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𝑎𝑏</m:t>
                    </m:r>
                  </m:oMath>
                </a14:m>
                <a:r>
                  <a:rPr lang="en-US" dirty="0" smtClean="0"/>
                  <a:t> is in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eaLnBrk="1" hangingPunct="1"/>
                <a:r>
                  <a:rPr lang="en-US" dirty="0" smtClean="0"/>
                  <a:t>Associative: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𝑏𝑐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eaLnBrk="1" hangingPunct="1"/>
                <a:r>
                  <a:rPr lang="en-US" dirty="0" smtClean="0"/>
                  <a:t>Identity: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dirty="0" smtClean="0"/>
                  <a:t>such </a:t>
                </a:r>
                <a:r>
                  <a:rPr lang="en-CA" dirty="0"/>
                  <a:t>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𝑎𝑒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𝑒𝑎</m:t>
                    </m:r>
                  </m:oMath>
                </a14:m>
                <a:r>
                  <a:rPr lang="en-CA" dirty="0"/>
                  <a:t> for </a:t>
                </a:r>
                <a:r>
                  <a:rPr lang="en-CA" dirty="0" smtClean="0"/>
                  <a:t>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CA" dirty="0" smtClean="0"/>
                  <a:t>. </a:t>
                </a:r>
                <a:r>
                  <a:rPr lang="en-CA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  <a:ea typeface="Cambria Math"/>
                      </a:rPr>
                      <m:t>∃ 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CA" sz="1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i="1">
                        <a:latin typeface="Cambria Math"/>
                      </a:rPr>
                      <m:t>𝐺</m:t>
                    </m:r>
                    <m:r>
                      <a:rPr lang="en-US" sz="1800" b="0" i="0" smtClean="0">
                        <a:latin typeface="Cambria Math"/>
                      </a:rPr>
                      <m:t> :</m:t>
                    </m:r>
                    <m:r>
                      <a:rPr lang="en-US" sz="1800" b="0" i="1" smtClean="0">
                        <a:latin typeface="Cambria Math"/>
                      </a:rPr>
                      <m:t>𝑎𝑒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𝑒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1800" b="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𝑒𝑎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∀ </m:t>
                    </m:r>
                    <m:r>
                      <a:rPr lang="en-US" sz="1800" i="1" smtClean="0">
                        <a:latin typeface="Cambria Math"/>
                      </a:rPr>
                      <m:t>𝑎</m:t>
                    </m:r>
                    <m:r>
                      <a:rPr lang="en-CA" sz="1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i="1">
                        <a:latin typeface="Cambria Math"/>
                      </a:rPr>
                      <m:t>𝐺</m:t>
                    </m:r>
                  </m:oMath>
                </a14:m>
                <a:r>
                  <a:rPr lang="en-CA" sz="1800" dirty="0" smtClean="0"/>
                  <a:t>)</a:t>
                </a:r>
                <a:endParaRPr lang="en-CA" sz="1800" dirty="0"/>
              </a:p>
              <a:p>
                <a:pPr eaLnBrk="1" hangingPunct="1"/>
                <a:r>
                  <a:rPr lang="en-US" dirty="0" smtClean="0"/>
                  <a:t>Inverse: For </a:t>
                </a:r>
                <a:r>
                  <a:rPr lang="en-CA" dirty="0" smtClean="0"/>
                  <a:t>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</m:t>
                    </m:r>
                  </m:oMath>
                </a14:m>
                <a:r>
                  <a:rPr lang="en-US" dirty="0" smtClean="0"/>
                  <a:t>here </a:t>
                </a:r>
                <a:r>
                  <a:rPr lang="en-US" dirty="0"/>
                  <a:t>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CA" dirty="0"/>
                  <a:t>.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∀ </m:t>
                    </m:r>
                    <m:r>
                      <a:rPr lang="en-US" sz="1800" i="1" smtClean="0">
                        <a:latin typeface="Cambria Math"/>
                      </a:rPr>
                      <m:t>𝑎</m:t>
                    </m:r>
                    <m:r>
                      <a:rPr lang="en-CA" sz="1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i="1">
                        <a:latin typeface="Cambria Math"/>
                      </a:rPr>
                      <m:t>𝐺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i="1" dirty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CA" sz="1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i="1">
                        <a:latin typeface="Cambria Math"/>
                      </a:rPr>
                      <m:t>𝐺</m:t>
                    </m:r>
                    <m:r>
                      <a:rPr lang="en-US" sz="1800" b="0" i="1" smtClean="0">
                        <a:latin typeface="Cambria Math"/>
                      </a:rPr>
                      <m:t> :</m:t>
                    </m:r>
                    <m:r>
                      <a:rPr lang="en-US" sz="1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𝑒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800" dirty="0" smtClean="0"/>
                  <a:t>)</a:t>
                </a:r>
                <a:endParaRPr lang="en-CA" sz="1800" dirty="0" smtClean="0"/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2"/>
                <a:stretch>
                  <a:fillRect l="-1243" t="-1067" r="-2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5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dirty="0" smtClean="0"/>
                  <a:t>Example: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dirty="0"/>
                  <a:t>,+)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78" b="-164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/>
                  <a:t>The integers under addition are a group. 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eaLnBrk="1" hangingPunct="1"/>
                <a:r>
                  <a:rPr lang="en-US" dirty="0" smtClean="0"/>
                  <a:t>Closed: Adding two integers gives an integer</a:t>
                </a:r>
              </a:p>
              <a:p>
                <a:pPr eaLnBrk="1" hangingPunct="1"/>
                <a:r>
                  <a:rPr lang="en-US" dirty="0" smtClean="0"/>
                  <a:t>Associative: It doesn’t matter how you group summands; (3+1)+4 = 3+(1+4)</a:t>
                </a:r>
              </a:p>
              <a:p>
                <a:pPr eaLnBrk="1" hangingPunct="1"/>
                <a:r>
                  <a:rPr lang="en-US" dirty="0" smtClean="0"/>
                  <a:t>Identity: Adding an integer to 0 gives the integer</a:t>
                </a:r>
              </a:p>
              <a:p>
                <a:pPr eaLnBrk="1" hangingPunct="1"/>
                <a:r>
                  <a:rPr lang="en-US" dirty="0" smtClean="0"/>
                  <a:t>Inverse: Adding an integer with its negative gives 0</a:t>
                </a:r>
              </a:p>
              <a:p>
                <a:pPr eaLnBrk="1" hangingPunct="1"/>
                <a:endParaRPr lang="en-CA" dirty="0" smtClean="0"/>
              </a:p>
              <a:p>
                <a:pPr eaLnBrk="1" hangingPunct="1"/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−{0}</m:t>
                    </m:r>
                  </m:oMath>
                </a14:m>
                <a:r>
                  <a:rPr lang="en-CA" dirty="0" smtClean="0"/>
                  <a:t>, </a:t>
                </a:r>
                <a:r>
                  <a:rPr lang="en-US" dirty="0" smtClean="0"/>
                  <a:t>×)</a:t>
                </a:r>
                <a:r>
                  <a:rPr lang="en-CA" dirty="0" smtClean="0"/>
                  <a:t> a group?</a:t>
                </a:r>
              </a:p>
              <a:p>
                <a:pPr eaLnBrk="1" hangingPunct="1"/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{±1, ±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CA" dirty="0"/>
                  <a:t>,</a:t>
                </a:r>
                <a:r>
                  <a:rPr lang="en-US" dirty="0"/>
                  <a:t> ×)</a:t>
                </a:r>
                <a:r>
                  <a:rPr lang="en-CA" dirty="0"/>
                  <a:t> a group?</a:t>
                </a:r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3"/>
                <a:stretch>
                  <a:fillRect l="-1243" t="-10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0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Identities are UNIQUE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/>
                  <a:t>Theorem: For any group, there’s only one identity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 eaLnBrk="1" hangingPunct="1">
                  <a:buNone/>
                </a:pPr>
                <a:endParaRPr lang="en-US" dirty="0" smtClean="0"/>
              </a:p>
              <a:p>
                <a:pPr marL="0" indent="0" eaLnBrk="1" hangingPunct="1">
                  <a:buNone/>
                </a:pPr>
                <a:r>
                  <a:rPr lang="en-US" dirty="0" smtClean="0"/>
                  <a:t>Proof: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are both identities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r>
                  <a:rPr lang="en-US" dirty="0" smtClean="0"/>
                  <a:t>Ex: For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dirty="0" smtClean="0"/>
                  <a:t>,+), only 0 can be added to an integer to leave it unchanged.</a:t>
                </a:r>
                <a:endParaRPr lang="en-CA" dirty="0"/>
              </a:p>
              <a:p>
                <a:pPr marL="0" indent="0" eaLnBrk="1" hangingPunct="1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921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95288" y="1628775"/>
                <a:ext cx="7848600" cy="4572000"/>
              </a:xfrm>
              <a:blipFill rotWithShape="1">
                <a:blip r:embed="rId2"/>
                <a:stretch>
                  <a:fillRect l="-1243" t="-10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7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1408</TotalTime>
  <Words>1457</Words>
  <Application>Microsoft Office PowerPoint</Application>
  <PresentationFormat>On-screen Show (4:3)</PresentationFormat>
  <Paragraphs>161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An Introduction to Group Theory </vt:lpstr>
      <vt:lpstr>Symmetry</vt:lpstr>
      <vt:lpstr>Symmetry</vt:lpstr>
      <vt:lpstr>Symmetry</vt:lpstr>
      <vt:lpstr>Symmetry</vt:lpstr>
      <vt:lpstr>Terminology</vt:lpstr>
      <vt:lpstr>Formal Definition</vt:lpstr>
      <vt:lpstr>Example: (Z,+)</vt:lpstr>
      <vt:lpstr>Identities are UNIQUE</vt:lpstr>
      <vt:lpstr>Inverses are UNIQUE</vt:lpstr>
      <vt:lpstr>Composition (A note on notation)</vt:lpstr>
      <vt:lpstr>Let’s “Group” our Symmetries</vt:lpstr>
      <vt:lpstr>Let’s “Group” our Symmetries</vt:lpstr>
      <vt:lpstr>Let’s “Group” our Symmetries</vt:lpstr>
      <vt:lpstr>Let’s “Group” our Symmetries</vt:lpstr>
      <vt:lpstr>Let’s “Group” our Symmetries</vt:lpstr>
      <vt:lpstr>Let’s “Group” our Symmetries</vt:lpstr>
      <vt:lpstr>Let’s “Group” our Symmetries</vt:lpstr>
      <vt:lpstr>Categorizing Groups</vt:lpstr>
      <vt:lpstr>Isomorphism</vt:lpstr>
      <vt:lpstr>Groups are NOT arbitrary!</vt:lpstr>
      <vt:lpstr>Using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Proof Methods and Stuff</dc:title>
  <dc:creator>Julian Salazar</dc:creator>
  <cp:lastModifiedBy>Julian Salazar</cp:lastModifiedBy>
  <cp:revision>121</cp:revision>
  <dcterms:created xsi:type="dcterms:W3CDTF">2010-10-23T19:09:32Z</dcterms:created>
  <dcterms:modified xsi:type="dcterms:W3CDTF">2012-03-05T10:45:46Z</dcterms:modified>
</cp:coreProperties>
</file>